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omfortaa" panose="020F0303070200060003" pitchFamily="34" charset="0"/>
      <p:regular r:id="rId21"/>
      <p:bold r:id="rId22"/>
    </p:embeddedFont>
    <p:embeddedFont>
      <p:font typeface="Noto Sans" panose="020B050204050402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d7tTP39T/+9GWVVRnz99iSO8I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b5e56ca6e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b5e56ca6e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1b5e56ca6e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b5de27fd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b5de27fd0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b5de27fd0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b5de27fd0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1b5de27fd0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1b5de27fd0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b5e56ca6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b5e56ca6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b5e56ca6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b5e56ca6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b5e56ca6e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1b5e56ca6e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b5e56ca6e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b5e56ca6ee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1b5e56ca6ee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Google Shape;28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пись">
  <p:cSld name="Заголовок и подпис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Google Shape;144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Google Shape;152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с подписью">
  <p:cSld name="Цитата с подписью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Google Shape;161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Google Shape;169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Google Shape;170;p17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очка имени">
  <p:cSld name="Карточка имени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1" name="Google Shape;18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4" name="Google Shape;204;p19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19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20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3" name="Google Shape;213;p20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0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6" name="Google Shape;216;p20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20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9" name="Google Shape;219;p20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0" name="Google Shape;220;p20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0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Google Shape;44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" name="Google Shape;52;p8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Google Shape;97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os.msu.ru/pk_foreig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os.msu.ru/pk_foreig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"/>
          <p:cNvSpPr txBox="1">
            <a:spLocks noGrp="1"/>
          </p:cNvSpPr>
          <p:nvPr>
            <p:ph type="ctrTitle"/>
          </p:nvPr>
        </p:nvSpPr>
        <p:spPr>
          <a:xfrm>
            <a:off x="1053889" y="2253925"/>
            <a:ext cx="100842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ФКИ</a:t>
            </a:r>
            <a:br>
              <a:rPr lang="ru-RU">
                <a:latin typeface="Comfortaa"/>
                <a:ea typeface="Comfortaa"/>
                <a:cs typeface="Comfortaa"/>
                <a:sym typeface="Comfortaa"/>
              </a:rPr>
            </a:b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1"/>
          <p:cNvSpPr txBox="1">
            <a:spLocks noGrp="1"/>
          </p:cNvSpPr>
          <p:nvPr>
            <p:ph type="subTitle" idx="1"/>
          </p:nvPr>
        </p:nvSpPr>
        <p:spPr>
          <a:xfrm>
            <a:off x="1111414" y="3354932"/>
            <a:ext cx="8825700" cy="1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ru-RU">
                <a:solidFill>
                  <a:srgbClr val="EAD1DC"/>
                </a:solidFill>
              </a:rPr>
              <a:t>ФАКУЛЬТЕТ КОСМИЧЕСКИХ ИССЛЕДОВАНИЙ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莫斯科大学航天研究系欢迎您！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EAD1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5e56ca6ee_0_19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103923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Контакты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联系方式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1" name="Google Shape;321;g1b5e56ca6ee_0_19"/>
          <p:cNvSpPr txBox="1"/>
          <p:nvPr/>
        </p:nvSpPr>
        <p:spPr>
          <a:xfrm>
            <a:off x="262350" y="2564900"/>
            <a:ext cx="4873800" cy="3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https://cosmos.msu.ru/pk_foreign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https://t.me/foreign_cosmos_msu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+7 (995) 900-85-32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pk@cosmos.msu.ru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Wechat: MrSkonr, Zhiteneva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lang="ru-RU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欢迎加入我们！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Ждем вас на ФКИ!</a:t>
            </a:r>
            <a:endParaRPr sz="27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2" name="Google Shape;322;g1b5e56ca6ee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675" y="2659000"/>
            <a:ext cx="3497799" cy="34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10413654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Магистратура и аспирантура</a:t>
            </a:r>
            <a:endParaRPr/>
          </a:p>
        </p:txBody>
      </p:sp>
      <p:sp>
        <p:nvSpPr>
          <p:cNvPr id="262" name="Google Shape;262;p2"/>
          <p:cNvSpPr txBox="1"/>
          <p:nvPr/>
        </p:nvSpPr>
        <p:spPr>
          <a:xfrm>
            <a:off x="262350" y="2337996"/>
            <a:ext cx="11667300" cy="51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Магистратура (2 года)  两年制研究生</a:t>
            </a:r>
            <a:endParaRPr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mfortaa"/>
              <a:buChar char="●"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Прикладная математика и информатика (4 магистерские программы)</a:t>
            </a:r>
            <a:endParaRPr sz="1200"/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应用数学和信息下4个子方向（理科-偏CS计算机）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mfortaa"/>
              <a:buChar char="●"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Механика и математическое моделирование (2 магистерские программы)</a:t>
            </a:r>
            <a:endParaRPr sz="1200"/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力学和数学建模下2个子方向（理科-偏数学）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mfortaa"/>
              <a:buChar char="●"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Государственное и муниципальное управление (1 магистерская программа)</a:t>
            </a:r>
            <a:endParaRPr sz="1200"/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国家和行政管理单独方向 (文科)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Аспирантура (4 года) </a:t>
            </a: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四年制博士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mfortaa"/>
              <a:buChar char="●"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Дифференциальные уравнения, динамические системы и оптимальное управление</a:t>
            </a:r>
            <a:endParaRPr sz="1200"/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微分方程、动态系统和最优控制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omfortaa"/>
              <a:buChar char="●"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Математическое моделирование, численные методы и комплексы программ</a:t>
            </a:r>
            <a:endParaRPr sz="1200"/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数学建模、数值方法</a:t>
            </a: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及软件应用</a:t>
            </a:r>
            <a:r>
              <a:rPr lang="ru-RU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。</a:t>
            </a: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Практика во время обучения</a:t>
            </a:r>
            <a:br>
              <a:rPr lang="ru-RU">
                <a:latin typeface="Comfortaa"/>
                <a:ea typeface="Comfortaa"/>
                <a:cs typeface="Comfortaa"/>
                <a:sym typeface="Comfortaa"/>
              </a:rPr>
            </a:b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学习实践相关</a:t>
            </a:r>
            <a:endParaRPr/>
          </a:p>
        </p:txBody>
      </p:sp>
      <p:sp>
        <p:nvSpPr>
          <p:cNvPr id="269" name="Google Shape;269;p3"/>
          <p:cNvSpPr txBox="1"/>
          <p:nvPr/>
        </p:nvSpPr>
        <p:spPr>
          <a:xfrm>
            <a:off x="262350" y="2564904"/>
            <a:ext cx="116673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Char char="●"/>
            </a:pP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Институт 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к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осмических 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и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сследований РАН 俄罗斯航天科学院</a:t>
            </a:r>
            <a:endParaRPr sz="2000" b="0" i="0" u="none" strike="noStrike" cap="none">
              <a:solidFill>
                <a:srgbClr val="74747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Char char="●"/>
            </a:pP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Институт прикладной математики имени М. В. Келдыша РАН 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凯尔迪什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应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用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数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学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科学院</a:t>
            </a:r>
            <a:endParaRPr sz="1800" b="0" i="0" u="none" strike="noStrike" cap="none">
              <a:solidFill>
                <a:srgbClr val="24253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Char char="●"/>
            </a:pP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Государственная корпорация по космической деятельности “РОСКОСМОС” </a:t>
            </a: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航空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国企</a:t>
            </a:r>
            <a:endParaRPr sz="2000">
              <a:solidFill>
                <a:srgbClr val="24253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– </a:t>
            </a:r>
            <a:r>
              <a:rPr lang="ru-RU" sz="18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ФГУП “Организация “АГАТ” 阿加特火箭研究基地</a:t>
            </a:r>
            <a:endParaRPr sz="1800" b="0" i="0" u="none" strike="noStrike" cap="none">
              <a:solidFill>
                <a:srgbClr val="24253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– </a:t>
            </a:r>
            <a:r>
              <a:rPr lang="ru-RU" sz="20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Центр подготовки космонавтов 加加林宇航员培训中心</a:t>
            </a:r>
            <a:endParaRPr sz="2000" b="0" i="0" u="none" strike="noStrike" cap="none">
              <a:solidFill>
                <a:srgbClr val="24253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Char char="●"/>
            </a:pPr>
            <a:r>
              <a:rPr lang="ru-RU" sz="2000" b="0" i="0" u="none" strike="noStrike" cap="none">
                <a:solidFill>
                  <a:srgbClr val="242534"/>
                </a:solidFill>
                <a:latin typeface="Comfortaa"/>
                <a:ea typeface="Comfortaa"/>
                <a:cs typeface="Comfortaa"/>
                <a:sym typeface="Comfortaa"/>
              </a:rPr>
              <a:t>другие предприятия и организации космической отрасли. 等等…</a:t>
            </a:r>
            <a:endParaRPr sz="2000" b="0" i="0" u="none" strike="noStrike" cap="none">
              <a:solidFill>
                <a:srgbClr val="74747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None/>
            </a:pPr>
            <a:endParaRPr sz="1800" b="0" i="0" u="none" strike="noStrike" cap="none">
              <a:solidFill>
                <a:srgbClr val="24253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Comfortaa"/>
              <a:buNone/>
            </a:pPr>
            <a:endParaRPr sz="1800" b="1" i="0" u="none" strike="noStrike" cap="none">
              <a:solidFill>
                <a:srgbClr val="3F3F3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 sz="3600">
                <a:latin typeface="Comfortaa"/>
                <a:ea typeface="Comfortaa"/>
                <a:cs typeface="Comfortaa"/>
                <a:sym typeface="Comfortaa"/>
              </a:rPr>
              <a:t>Как поступить в магистратуру </a:t>
            </a:r>
            <a:br>
              <a:rPr lang="ru-RU" sz="3600">
                <a:latin typeface="Comfortaa"/>
                <a:ea typeface="Comfortaa"/>
                <a:cs typeface="Comfortaa"/>
                <a:sym typeface="Comfortaa"/>
              </a:rPr>
            </a:b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如何报考加入我们</a:t>
            </a:r>
            <a:endParaRPr/>
          </a:p>
        </p:txBody>
      </p:sp>
      <p:sp>
        <p:nvSpPr>
          <p:cNvPr id="276" name="Google Shape;276;p4"/>
          <p:cNvSpPr txBox="1"/>
          <p:nvPr/>
        </p:nvSpPr>
        <p:spPr>
          <a:xfrm>
            <a:off x="262350" y="2367754"/>
            <a:ext cx="116673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Выбор желаемой программы магистратуры.   选择心仪的方向（类似志愿，可以选择多个）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Подготовка комплекта документов.                  备齐有关个人资料文件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Подача документов.                                                 提交文件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Сдача вступительных экзаменов (один экзамен).            通过入系考试（ 一次笔试）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Подписание договора об обучении и оплата обучения. 签署教学合同并支付学费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Приезд в Россию.          到达俄罗斯（我们会发送您入学邀请函文件以便办理签证）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Начало обучения.         开始新的学业之旅！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b5de27fd0c_0_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Выбор желаемой программы магистратуры 选择心仪研究方向</a:t>
            </a:r>
            <a:endParaRPr/>
          </a:p>
        </p:txBody>
      </p:sp>
      <p:sp>
        <p:nvSpPr>
          <p:cNvPr id="283" name="Google Shape;283;g1b5de27fd0c_0_2"/>
          <p:cNvSpPr txBox="1"/>
          <p:nvPr/>
        </p:nvSpPr>
        <p:spPr>
          <a:xfrm>
            <a:off x="262350" y="2564900"/>
            <a:ext cx="6003900" cy="4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Робототехника  机器人技术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Виртуальная реальность (VR) 虚拟现实技术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Спутниковая съемка (ДЗЗ) 卫星遥感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Исследования Луны и планет (Марс, Венера, экзопланеты) 月球及行星研究（火星，金星，系外行星... )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 другие программы   右侧扫码阅读更多....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Подробнее смотрите на сайте:</a:t>
            </a:r>
            <a:b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https://cosmos.msu.ru/pk_foreign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4" name="Google Shape;284;g1b5de27fd0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675" y="2659000"/>
            <a:ext cx="3497799" cy="34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b5de27fd0c_0_18"/>
          <p:cNvSpPr txBox="1">
            <a:spLocks noGrp="1"/>
          </p:cNvSpPr>
          <p:nvPr>
            <p:ph type="title"/>
          </p:nvPr>
        </p:nvSpPr>
        <p:spPr>
          <a:xfrm>
            <a:off x="1046550" y="816025"/>
            <a:ext cx="103923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Подготовка комплекта документов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准备个人文件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g1b5de27fd0c_0_18"/>
          <p:cNvSpPr txBox="1"/>
          <p:nvPr/>
        </p:nvSpPr>
        <p:spPr>
          <a:xfrm>
            <a:off x="262350" y="2564899"/>
            <a:ext cx="116673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Паспорт и его перевод на русский язык, заверенный нотариусом.护照及其俄语公证件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Диплом бакалавра и приложение с оценками, переведенные и заверенные нотариусом.     学士学位证书，成绩单，以及它们的公证件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(Если вы получали предыдущее образование в Китае, то у вас должно быть 2 диплома: диплом бакалавра и диплом об окончании вуза).     注意，您应有2份：学位证书以及毕业证书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Фото 3x4 см в электронном виде.    3x4cm 磨砂相片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Отсканируйте все ваши документы. </a:t>
            </a: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Присылайте сканы документов приемной комиссии заранее, мы будем рады вам помочь и подсказать!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omfortaa"/>
                <a:ea typeface="Comfortaa"/>
                <a:cs typeface="Comfortaa"/>
                <a:sym typeface="Comfortaa"/>
              </a:rPr>
              <a:t>扫描这些文件并发送给我们招生办，如果有相关问题，很高兴能向你们解答！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b5e56ca6ee_0_0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103923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Подача документов 提交文件</a:t>
            </a:r>
            <a:endParaRPr/>
          </a:p>
        </p:txBody>
      </p:sp>
      <p:sp>
        <p:nvSpPr>
          <p:cNvPr id="298" name="Google Shape;298;g1b5e56ca6ee_0_0"/>
          <p:cNvSpPr txBox="1"/>
          <p:nvPr/>
        </p:nvSpPr>
        <p:spPr>
          <a:xfrm>
            <a:off x="262350" y="2564904"/>
            <a:ext cx="11667300" cy="3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Подача документов в МГУ начинается в середине июня (обычно с 15 июня).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Если вы не в России, то документы можно подать дистанционно.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На сайте </a:t>
            </a:r>
            <a:r>
              <a:rPr lang="ru-RU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https://cosmos.msu.ru/pk_foreign</a:t>
            </a: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вы найдете инструкцию по подаче документов.   您可以在我们官网找到相应说明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Если вы в России, приходите в приемную комиссию факультета космических исследований лично! Мы ждем вас по адресу Ленинские Горы дом 1, строение 52, 8 этаж, ауд. 811 и ауд. 803.   如果您在俄罗斯，欢迎您根据上述地址线下来提交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Регулярно проверяйте электронную почту! Вам могут писать по поводу документов и экзаменов.   记得周期性检查您的邮箱，可能有我们关于您提交文件或者是考试的资讯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g1b5e56ca6ee_0_0"/>
          <p:cNvSpPr txBox="1"/>
          <p:nvPr/>
        </p:nvSpPr>
        <p:spPr>
          <a:xfrm>
            <a:off x="6050025" y="2989375"/>
            <a:ext cx="56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entury Gothic"/>
                <a:ea typeface="Century Gothic"/>
                <a:cs typeface="Century Gothic"/>
                <a:sym typeface="Century Gothic"/>
              </a:rPr>
              <a:t>文件提交一般于</a:t>
            </a:r>
            <a:r>
              <a:rPr lang="ru-R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是中旬开始，也就</a:t>
            </a:r>
            <a:r>
              <a:rPr lang="ru-RU">
                <a:latin typeface="Century Gothic"/>
                <a:ea typeface="Century Gothic"/>
                <a:cs typeface="Century Gothic"/>
                <a:sym typeface="Century Gothic"/>
              </a:rPr>
              <a:t>6月15号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g1b5e56ca6ee_0_0"/>
          <p:cNvSpPr txBox="1"/>
          <p:nvPr/>
        </p:nvSpPr>
        <p:spPr>
          <a:xfrm>
            <a:off x="6096000" y="3547250"/>
            <a:ext cx="56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entury Gothic"/>
                <a:ea typeface="Century Gothic"/>
                <a:cs typeface="Century Gothic"/>
                <a:sym typeface="Century Gothic"/>
              </a:rPr>
              <a:t>如果您不在俄罗斯，您可以网上提交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b5e56ca6ee_0_11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103923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Сдача вступительных экзаменов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参加入系考试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g1b5e56ca6ee_0_11"/>
          <p:cNvSpPr txBox="1"/>
          <p:nvPr/>
        </p:nvSpPr>
        <p:spPr>
          <a:xfrm>
            <a:off x="262350" y="2564904"/>
            <a:ext cx="11667300" cy="3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Можно выбрать дату экзамена из предложенных вариантов (в конце июня или в конце июля). 您可以从6月底或者7月底的两次考试时期种选择一个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На сайте </a:t>
            </a:r>
            <a:r>
              <a:rPr lang="ru-RU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https://cosmos.msu.ru/pk_foreign</a:t>
            </a: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есть материалы для подготовки к экзамену.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Когда объявят результаты экзамена, ознакомьтесь с ними и сообщите в приемную комиссию ФКИ, какой вы выбрали факультет (если вы сдавали вступительные экзамены на несколько факультетов).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！往年试卷考题及部分解析可以在上述页面找到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！！如果您参加了多个学院的入学考试，得到考试结果后请告诉我们ФКИ 招生委员会您的最终选择。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b5e56ca6ee_0_32"/>
          <p:cNvSpPr txBox="1">
            <a:spLocks noGrp="1"/>
          </p:cNvSpPr>
          <p:nvPr>
            <p:ph type="title"/>
          </p:nvPr>
        </p:nvSpPr>
        <p:spPr>
          <a:xfrm>
            <a:off x="1154949" y="973675"/>
            <a:ext cx="103923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Подписание договора об обучении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mfortaa"/>
              <a:buNone/>
            </a:pPr>
            <a:r>
              <a:rPr lang="ru-RU">
                <a:latin typeface="Comfortaa"/>
                <a:ea typeface="Comfortaa"/>
                <a:cs typeface="Comfortaa"/>
                <a:sym typeface="Comfortaa"/>
              </a:rPr>
              <a:t>签署教学合同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g1b5e56ca6ee_0_32"/>
          <p:cNvSpPr txBox="1"/>
          <p:nvPr/>
        </p:nvSpPr>
        <p:spPr>
          <a:xfrm>
            <a:off x="262350" y="2564904"/>
            <a:ext cx="11667300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Подайте согласие на зачисление.                 提交入学意向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Подпишите договор.                                         签署教学合同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Оплатите обучение.                                         支付学费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fortaa"/>
              <a:buChar char="●"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Мы уже начнем заниматься вашей визой!   办理签证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                                  </a:t>
            </a:r>
            <a:r>
              <a:rPr lang="ru-RU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我们开学见！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Ждем вас на ФКИ!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Широкоэкранный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Comfortaa</vt:lpstr>
      <vt:lpstr>Arial</vt:lpstr>
      <vt:lpstr>Century Gothic</vt:lpstr>
      <vt:lpstr>Noto Sans</vt:lpstr>
      <vt:lpstr>Ион (конференц-зал)</vt:lpstr>
      <vt:lpstr>ФКИ </vt:lpstr>
      <vt:lpstr>Магистратура и аспирантура</vt:lpstr>
      <vt:lpstr>Практика во время обучения 学习实践相关</vt:lpstr>
      <vt:lpstr>Как поступить в магистратуру  如何报考加入我们</vt:lpstr>
      <vt:lpstr>Выбор желаемой программы магистратуры 选择心仪研究方向</vt:lpstr>
      <vt:lpstr>Подготовка комплекта документов 准备个人文件</vt:lpstr>
      <vt:lpstr>Подача документов 提交文件</vt:lpstr>
      <vt:lpstr>Сдача вступительных экзаменов 参加入系考试</vt:lpstr>
      <vt:lpstr>Подписание договора об обучении 签署教学合同</vt:lpstr>
      <vt:lpstr>Контакты 联系方式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ФКИ </dc:title>
  <dc:creator>User</dc:creator>
  <cp:lastModifiedBy>Anna Zhiteneva</cp:lastModifiedBy>
  <cp:revision>1</cp:revision>
  <dcterms:modified xsi:type="dcterms:W3CDTF">2022-12-16T06:04:57Z</dcterms:modified>
</cp:coreProperties>
</file>